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7" r:id="rId2"/>
    <p:sldId id="258" r:id="rId3"/>
    <p:sldId id="259" r:id="rId4"/>
    <p:sldId id="260" r:id="rId5"/>
    <p:sldId id="265" r:id="rId6"/>
    <p:sldId id="261" r:id="rId7"/>
    <p:sldId id="263" r:id="rId8"/>
    <p:sldId id="262" r:id="rId9"/>
    <p:sldId id="264" r:id="rId10"/>
    <p:sldId id="266" r:id="rId11"/>
    <p:sldId id="267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08"/>
  </p:normalViewPr>
  <p:slideViewPr>
    <p:cSldViewPr snapToGrid="0">
      <p:cViewPr varScale="1">
        <p:scale>
          <a:sx n="120" d="100"/>
          <a:sy n="120" d="100"/>
        </p:scale>
        <p:origin x="20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FC8BF8-B84F-E045-98BA-AF2067F452A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FC1BB-8544-F749-9FF8-21E1D4978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20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28888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48638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1913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8747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8552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763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87378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33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7644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16404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19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892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75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415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544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762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68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4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711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06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59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56F60-86E2-0E41-95C7-C0FFE61F4A8B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Shape 17">
            <a:extLst>
              <a:ext uri="{FF2B5EF4-FFF2-40B4-BE49-F238E27FC236}">
                <a16:creationId xmlns:a16="http://schemas.microsoft.com/office/drawing/2014/main" id="{C54BDF05-811C-FDA2-E4C2-B06A5082ACE4}"/>
              </a:ext>
            </a:extLst>
          </p:cNvPr>
          <p:cNvPicPr preferRelativeResize="0"/>
          <p:nvPr userDrawn="1"/>
        </p:nvPicPr>
        <p:blipFill>
          <a:blip r:embed="rId13"/>
          <a:stretch>
            <a:fillRect/>
          </a:stretch>
        </p:blipFill>
        <p:spPr>
          <a:xfrm>
            <a:off x="7010400" y="6026946"/>
            <a:ext cx="2087562" cy="619124"/>
          </a:xfrm>
          <a:prstGeom prst="rect">
            <a:avLst/>
          </a:prstGeom>
        </p:spPr>
      </p:pic>
      <p:pic>
        <p:nvPicPr>
          <p:cNvPr id="8" name="Shape 18">
            <a:extLst>
              <a:ext uri="{FF2B5EF4-FFF2-40B4-BE49-F238E27FC236}">
                <a16:creationId xmlns:a16="http://schemas.microsoft.com/office/drawing/2014/main" id="{48F32706-FD3B-3455-B833-206F38C9A290}"/>
              </a:ext>
            </a:extLst>
          </p:cNvPr>
          <p:cNvPicPr preferRelativeResize="0"/>
          <p:nvPr userDrawn="1"/>
        </p:nvPicPr>
        <p:blipFill>
          <a:blip r:embed="rId14"/>
          <a:stretch>
            <a:fillRect/>
          </a:stretch>
        </p:blipFill>
        <p:spPr>
          <a:xfrm>
            <a:off x="46038" y="5887245"/>
            <a:ext cx="2982912" cy="75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65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652539" y="162782"/>
            <a:ext cx="7773305" cy="156778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>
              <a:buSzPct val="25000"/>
            </a:pPr>
            <a:r>
              <a:rPr lang="en-US" sz="3266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GEOG0113</a:t>
            </a:r>
            <a:br>
              <a:rPr lang="en-US" sz="3266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2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Measurement Guidance</a:t>
            </a:r>
            <a:endParaRPr lang="en-US" sz="3266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1668656" y="3429001"/>
            <a:ext cx="5599307" cy="214294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vert="horz" lIns="0" tIns="25583" rIns="0" bIns="0" rtlCol="0" anchor="ctr" anchorCtr="1">
            <a:noAutofit/>
          </a:bodyPr>
          <a:lstStyle/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2903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H.Heorton</a:t>
            </a:r>
            <a:endParaRPr lang="en-US" sz="2903" b="1" dirty="0"/>
          </a:p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endParaRPr lang="en-US" sz="2903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290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UCL Geography </a:t>
            </a:r>
          </a:p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290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 NERC NCEO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3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Comparing observational scales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essay focus is on comparing research methods, from in-situ observations to global models.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table listing methods with some cited examples is included</a:t>
            </a:r>
          </a:p>
          <a:p>
            <a:pPr marL="457200" indent="-457200">
              <a:buFont typeface="+mj-lt"/>
              <a:buAutoNum type="arabicPeriod"/>
            </a:pPr>
            <a:endParaRPr lang="en-US" sz="17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endParaRPr lang="en-US" sz="17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NPP data sets are presented, and in order to explain what these data represent key definitions are included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validation of these data sets is presented, including key information on uncertainty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Drivers of NPP are presented as a variability in global data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Definitions of what drives photosynthesis are included here with drought given as an example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Again observational in-situ comparison are presented alongside with method and length scale uncertainties included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Length scale comparisons are used throughout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Some good quality review articles are used to show this, along with some specific details of studies included within these reviews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9E67E7-2D3D-39AE-3810-6B8FA30FD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10" y="2605254"/>
            <a:ext cx="7772400" cy="49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359412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3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 Studies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1C50A7-8A83-A092-BE05-A12764A19844}"/>
              </a:ext>
            </a:extLst>
          </p:cNvPr>
          <p:cNvSpPr/>
          <p:nvPr/>
        </p:nvSpPr>
        <p:spPr>
          <a:xfrm>
            <a:off x="4982966" y="1808252"/>
            <a:ext cx="3996647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414FFB-CD65-12E7-2558-E03AB967B365}"/>
              </a:ext>
            </a:extLst>
          </p:cNvPr>
          <p:cNvSpPr/>
          <p:nvPr/>
        </p:nvSpPr>
        <p:spPr>
          <a:xfrm>
            <a:off x="240616" y="1808251"/>
            <a:ext cx="4407613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F790F4-9F1C-DCD7-EC6A-4A4A90DFD1E1}"/>
              </a:ext>
            </a:extLst>
          </p:cNvPr>
          <p:cNvSpPr txBox="1"/>
          <p:nvPr/>
        </p:nvSpPr>
        <p:spPr>
          <a:xfrm>
            <a:off x="5163722" y="3990997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77914D-FC74-787B-4904-FDD3DE155E86}"/>
              </a:ext>
            </a:extLst>
          </p:cNvPr>
          <p:cNvSpPr txBox="1"/>
          <p:nvPr/>
        </p:nvSpPr>
        <p:spPr>
          <a:xfrm>
            <a:off x="671347" y="5447225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256E80-FD4B-83DC-5697-C05BE6C258FC}"/>
              </a:ext>
            </a:extLst>
          </p:cNvPr>
          <p:cNvSpPr txBox="1"/>
          <p:nvPr/>
        </p:nvSpPr>
        <p:spPr>
          <a:xfrm>
            <a:off x="2008357" y="5433490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8978B8-1F02-D966-B73D-5A4753451118}"/>
              </a:ext>
            </a:extLst>
          </p:cNvPr>
          <p:cNvSpPr txBox="1"/>
          <p:nvPr/>
        </p:nvSpPr>
        <p:spPr>
          <a:xfrm>
            <a:off x="6434344" y="5410905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DD1219-7091-997F-48ED-118EA43E4E3E}"/>
              </a:ext>
            </a:extLst>
          </p:cNvPr>
          <p:cNvSpPr txBox="1"/>
          <p:nvPr/>
        </p:nvSpPr>
        <p:spPr>
          <a:xfrm>
            <a:off x="3859146" y="2828909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506036-C981-14B6-986F-5C5A7C4EC3D9}"/>
              </a:ext>
            </a:extLst>
          </p:cNvPr>
          <p:cNvSpPr txBox="1"/>
          <p:nvPr/>
        </p:nvSpPr>
        <p:spPr>
          <a:xfrm>
            <a:off x="1413746" y="5447225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26E515-C1CE-4505-069A-4E8479C8C297}"/>
              </a:ext>
            </a:extLst>
          </p:cNvPr>
          <p:cNvSpPr txBox="1"/>
          <p:nvPr/>
        </p:nvSpPr>
        <p:spPr>
          <a:xfrm>
            <a:off x="6416214" y="4903879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B916F1-4A2F-EDBD-F7AA-C287B14E9F10}"/>
              </a:ext>
            </a:extLst>
          </p:cNvPr>
          <p:cNvSpPr txBox="1"/>
          <p:nvPr/>
        </p:nvSpPr>
        <p:spPr>
          <a:xfrm>
            <a:off x="4080933" y="6104467"/>
            <a:ext cx="1409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50+ Citations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0B834A3-9680-0438-28FA-AD3E293BB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70" y="1917561"/>
            <a:ext cx="4147903" cy="7549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FDB03C2-A7CA-A17A-5389-70770A98F7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706" y="2666879"/>
            <a:ext cx="2843240" cy="237210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364EDFD-F21E-8DC6-B89F-0D2E196512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4064" y="1955915"/>
            <a:ext cx="3854450" cy="9652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E28231D-EFC6-E50B-560C-57E6E850E4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7926" y="2850520"/>
            <a:ext cx="1805458" cy="256038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FC9B185-1CB3-D569-D5C0-448F609A41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3220" y="4311297"/>
            <a:ext cx="3198283" cy="83672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1ABAB94-26E6-3705-38AB-8A9BE3265A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31523" y="4279477"/>
            <a:ext cx="1559080" cy="161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632922"/>
      </p:ext>
    </p:extLst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93">
            <a:extLst>
              <a:ext uri="{FF2B5EF4-FFF2-40B4-BE49-F238E27FC236}">
                <a16:creationId xmlns:a16="http://schemas.microsoft.com/office/drawing/2014/main" id="{DAD810FF-671D-49BE-16D8-0874F978B9F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0013" y="1841311"/>
            <a:ext cx="4623370" cy="3968773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focusing on these studies, we can show the complexity within a forest canopy</a:t>
            </a:r>
          </a:p>
          <a:p>
            <a:pPr lvl="1"/>
            <a:r>
              <a:rPr lang="en-US" sz="9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canopy is not homogeneous – lots of different plants of different species responding differently to forcing and disturbance</a:t>
            </a:r>
          </a:p>
          <a:p>
            <a:pPr lvl="1"/>
            <a:r>
              <a:rPr lang="en-US" sz="9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leads into the design of a DGVM and the use of PFTs</a:t>
            </a:r>
          </a:p>
          <a:p>
            <a:pPr lvl="1"/>
            <a:r>
              <a:rPr lang="en-US" sz="9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 the key PFT </a:t>
            </a:r>
            <a:r>
              <a:rPr lang="en-US" sz="977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behaviours</a:t>
            </a:r>
            <a:r>
              <a:rPr lang="en-US" sz="9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this region be shown using the course notes? This will link these studies back to the question of NPP</a:t>
            </a:r>
          </a:p>
          <a:p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 for all of this to make sense key concepts need to be explained:</a:t>
            </a:r>
          </a:p>
          <a:p>
            <a:pPr lvl="1"/>
            <a:r>
              <a:rPr lang="en-US" sz="9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Photosynthesis and response to temperature and PAR and thus NPP</a:t>
            </a:r>
          </a:p>
          <a:p>
            <a:pPr lvl="1"/>
            <a:r>
              <a:rPr lang="en-US" sz="9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Phenology as this is a broadleaf temperate forest </a:t>
            </a:r>
          </a:p>
          <a:p>
            <a:pPr lvl="1"/>
            <a:r>
              <a:rPr lang="en-US" sz="9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Climate change so to explain the drought disturbance</a:t>
            </a:r>
          </a:p>
          <a:p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Now how does this small scale fit into the global picture?</a:t>
            </a:r>
          </a:p>
          <a:p>
            <a:pPr lvl="1"/>
            <a:r>
              <a:rPr lang="en-US" sz="9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simplifications are made to represent this region in a PEM?</a:t>
            </a:r>
          </a:p>
          <a:p>
            <a:pPr lvl="1"/>
            <a:r>
              <a:rPr lang="en-US" sz="9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does this simplification relate to uncertainty?</a:t>
            </a:r>
          </a:p>
          <a:p>
            <a:r>
              <a:rPr lang="en-US" sz="13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other studies attempt to link this all together?</a:t>
            </a:r>
          </a:p>
          <a:p>
            <a:pPr lvl="1"/>
            <a:r>
              <a:rPr lang="en-US" sz="977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Quaife</a:t>
            </a:r>
            <a:r>
              <a:rPr lang="en-US" sz="9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et al. (2008) data assimilation project does just this. And it only works because the key uncertainties are understood.</a:t>
            </a:r>
          </a:p>
          <a:p>
            <a:pPr lvl="1"/>
            <a:r>
              <a:rPr lang="en-US" sz="9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the knowledge of plant and biome level phenomena that inform the global picture</a:t>
            </a:r>
          </a:p>
          <a:p>
            <a:pPr marL="0" indent="0">
              <a:buNone/>
            </a:pPr>
            <a:endParaRPr lang="en-US" sz="13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Idea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Scaling up from a single study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1C50A7-8A83-A092-BE05-A12764A19844}"/>
              </a:ext>
            </a:extLst>
          </p:cNvPr>
          <p:cNvSpPr/>
          <p:nvPr/>
        </p:nvSpPr>
        <p:spPr>
          <a:xfrm>
            <a:off x="4260162" y="1808252"/>
            <a:ext cx="4719452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F790F4-9F1C-DCD7-EC6A-4A4A90DFD1E1}"/>
              </a:ext>
            </a:extLst>
          </p:cNvPr>
          <p:cNvSpPr txBox="1"/>
          <p:nvPr/>
        </p:nvSpPr>
        <p:spPr>
          <a:xfrm>
            <a:off x="7915009" y="3860166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77914D-FC74-787B-4904-FDD3DE155E86}"/>
              </a:ext>
            </a:extLst>
          </p:cNvPr>
          <p:cNvSpPr txBox="1"/>
          <p:nvPr/>
        </p:nvSpPr>
        <p:spPr>
          <a:xfrm>
            <a:off x="4260162" y="3654403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256E80-FD4B-83DC-5697-C05BE6C258FC}"/>
              </a:ext>
            </a:extLst>
          </p:cNvPr>
          <p:cNvSpPr txBox="1"/>
          <p:nvPr/>
        </p:nvSpPr>
        <p:spPr>
          <a:xfrm>
            <a:off x="4280013" y="2588233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8978B8-1F02-D966-B73D-5A4753451118}"/>
              </a:ext>
            </a:extLst>
          </p:cNvPr>
          <p:cNvSpPr txBox="1"/>
          <p:nvPr/>
        </p:nvSpPr>
        <p:spPr>
          <a:xfrm>
            <a:off x="8346537" y="3860166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506036-C981-14B6-986F-5C5A7C4EC3D9}"/>
              </a:ext>
            </a:extLst>
          </p:cNvPr>
          <p:cNvSpPr txBox="1"/>
          <p:nvPr/>
        </p:nvSpPr>
        <p:spPr>
          <a:xfrm>
            <a:off x="8371384" y="1908226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26E515-C1CE-4505-069A-4E8479C8C297}"/>
              </a:ext>
            </a:extLst>
          </p:cNvPr>
          <p:cNvSpPr txBox="1"/>
          <p:nvPr/>
        </p:nvSpPr>
        <p:spPr>
          <a:xfrm>
            <a:off x="8427860" y="4719213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25D6B5-4CD0-E7A7-41FE-B81C560E2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276" y="4903879"/>
            <a:ext cx="3618784" cy="94873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9414FFB-CD65-12E7-2558-E03AB967B365}"/>
              </a:ext>
            </a:extLst>
          </p:cNvPr>
          <p:cNvSpPr/>
          <p:nvPr/>
        </p:nvSpPr>
        <p:spPr>
          <a:xfrm>
            <a:off x="240617" y="1808251"/>
            <a:ext cx="3849744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DD1219-7091-997F-48ED-118EA43E4E3E}"/>
              </a:ext>
            </a:extLst>
          </p:cNvPr>
          <p:cNvSpPr txBox="1"/>
          <p:nvPr/>
        </p:nvSpPr>
        <p:spPr>
          <a:xfrm>
            <a:off x="3401152" y="2699726"/>
            <a:ext cx="376910" cy="3225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83156E-D1FD-1C8A-79FB-57939BBE4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364" y="1924301"/>
            <a:ext cx="3564827" cy="11100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8F0B5D-AB26-242D-00B2-596E02998A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9891" y="2772899"/>
            <a:ext cx="2467992" cy="16795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186E75-56B2-93B8-BF73-762D961A16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276" y="3693035"/>
            <a:ext cx="1788022" cy="113049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D7C5888-0C31-BD56-B5B8-A9D3F5893317}"/>
              </a:ext>
            </a:extLst>
          </p:cNvPr>
          <p:cNvSpPr txBox="1"/>
          <p:nvPr/>
        </p:nvSpPr>
        <p:spPr>
          <a:xfrm>
            <a:off x="4280013" y="5236113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</p:spTree>
    <p:extLst>
      <p:ext uri="{BB962C8B-B14F-4D97-AF65-F5344CB8AC3E}">
        <p14:creationId xmlns:p14="http://schemas.microsoft.com/office/powerpoint/2010/main" val="226388694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/>
      <p:bldP spid="8" grpId="0" animBg="1"/>
      <p:bldP spid="9" grpId="0" animBg="1"/>
      <p:bldP spid="10" grpId="0" animBg="1"/>
      <p:bldP spid="11" grpId="0" animBg="1"/>
      <p:bldP spid="13" grpId="0" animBg="1"/>
      <p:bldP spid="14" grpId="0" animBg="1"/>
      <p:bldP spid="2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7829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Disturbance (Fire)</a:t>
            </a:r>
          </a:p>
        </p:txBody>
      </p:sp>
      <p:sp>
        <p:nvSpPr>
          <p:cNvPr id="2" name="Shape 93">
            <a:extLst>
              <a:ext uri="{FF2B5EF4-FFF2-40B4-BE49-F238E27FC236}">
                <a16:creationId xmlns:a16="http://schemas.microsoft.com/office/drawing/2014/main" id="{4A4EDD77-E537-8325-BD1F-D2310EBA9843}"/>
              </a:ext>
            </a:extLst>
          </p:cNvPr>
          <p:cNvSpPr txBox="1">
            <a:spLocks/>
          </p:cNvSpPr>
          <p:nvPr/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Shape 93">
            <a:extLst>
              <a:ext uri="{FF2B5EF4-FFF2-40B4-BE49-F238E27FC236}">
                <a16:creationId xmlns:a16="http://schemas.microsoft.com/office/drawing/2014/main" id="{788A0E70-0C4E-E678-C73C-D93A7904E5CF}"/>
              </a:ext>
            </a:extLst>
          </p:cNvPr>
          <p:cNvSpPr txBox="1">
            <a:spLocks/>
          </p:cNvSpPr>
          <p:nvPr/>
        </p:nvSpPr>
        <p:spPr>
          <a:xfrm>
            <a:off x="457489" y="17567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is this topic covered using remote sensing methods?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enables burning and burnt land cover to be observed remotely?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operational data products are available for monitoring, and how do they relate to the previous point?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Are there any remarkable recent results from these observations?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emissions from fires are important in a global context?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 contributor to carbon fluxes, as a pollutant?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emission data are available and how are they created?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are fires represented in modelling studies?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Fire specific models</a:t>
            </a: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part of global climate models</a:t>
            </a: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are observations used alongside models? </a:t>
            </a: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Stocks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Biomass density from ground data and allometric relationships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can BIOMASS be measured? 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measurements exist at different scales?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there a particular location that will make for a good case study?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Ground-based measurements of leaf area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can this be achieved? What are the different techniques?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are ground based measurements scaled up to satellite maps?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Biomass density from remote sensing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satellite instruments can be used for estimates of above ground biomass?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do these work, and what are the limitations?</a:t>
            </a: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0443796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Fluxes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fluxes: Flux tower measurements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a flux tower, and how does it work?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are the limitations for this method, and how are these dealt with?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key values can we get from these measurements?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fluxes: Remote Sensing measurements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values can now be ‘observed’ reliably from space? 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(feel free to focus on the various aspects and methods for a single quantity)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what extent are these observations, or versions of a PEM?</a:t>
            </a: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3183689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aspects of the course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GB" sz="2800" b="1" dirty="0"/>
              <a:t>How well do we know global Net Primary Production?</a:t>
            </a:r>
            <a:r>
              <a:rPr lang="en-US" sz="2800" b="1" dirty="0"/>
              <a:t>”</a:t>
            </a:r>
            <a:endParaRPr lang="en-US" sz="28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953F0-8BAE-5C56-8584-59D274AD9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Carbon Cycle </a:t>
            </a:r>
          </a:p>
          <a:p>
            <a:r>
              <a:rPr lang="en-US" sz="3600" dirty="0">
                <a:solidFill>
                  <a:srgbClr val="FFC000"/>
                </a:solidFill>
              </a:rPr>
              <a:t>Photosynthesis</a:t>
            </a:r>
          </a:p>
          <a:p>
            <a:r>
              <a:rPr lang="en-US" sz="3600" dirty="0">
                <a:solidFill>
                  <a:srgbClr val="00B050"/>
                </a:solidFill>
              </a:rPr>
              <a:t>Modelling</a:t>
            </a:r>
          </a:p>
          <a:p>
            <a:r>
              <a:rPr lang="en-US" sz="3600" dirty="0">
                <a:solidFill>
                  <a:srgbClr val="0070C0"/>
                </a:solidFill>
              </a:rPr>
              <a:t>Measurement</a:t>
            </a:r>
          </a:p>
          <a:p>
            <a:r>
              <a:rPr lang="en-US" sz="3600" dirty="0">
                <a:solidFill>
                  <a:srgbClr val="7030A0"/>
                </a:solidFill>
              </a:rPr>
              <a:t>Phenology</a:t>
            </a:r>
          </a:p>
          <a:p>
            <a:r>
              <a:rPr lang="en-US" sz="3600" dirty="0"/>
              <a:t>Uncertainties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4251C4-6F3A-887A-DE64-CAB1A9386739}"/>
              </a:ext>
            </a:extLst>
          </p:cNvPr>
          <p:cNvSpPr txBox="1"/>
          <p:nvPr/>
        </p:nvSpPr>
        <p:spPr>
          <a:xfrm>
            <a:off x="3590818" y="1926052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4EF05C-0054-AD8E-B3F7-BC1B7D7A47A8}"/>
              </a:ext>
            </a:extLst>
          </p:cNvPr>
          <p:cNvSpPr txBox="1"/>
          <p:nvPr/>
        </p:nvSpPr>
        <p:spPr>
          <a:xfrm>
            <a:off x="4093786" y="2570970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A09137-CAE6-FCB6-F582-02330F23C350}"/>
              </a:ext>
            </a:extLst>
          </p:cNvPr>
          <p:cNvSpPr txBox="1"/>
          <p:nvPr/>
        </p:nvSpPr>
        <p:spPr>
          <a:xfrm>
            <a:off x="3841954" y="3206412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3C409E-0BCA-65E0-297C-AD7D6B4BE6B5}"/>
              </a:ext>
            </a:extLst>
          </p:cNvPr>
          <p:cNvSpPr txBox="1"/>
          <p:nvPr/>
        </p:nvSpPr>
        <p:spPr>
          <a:xfrm>
            <a:off x="3944912" y="3799594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2344FD-6088-AD76-6C36-D17F2AE9B703}"/>
              </a:ext>
            </a:extLst>
          </p:cNvPr>
          <p:cNvSpPr txBox="1"/>
          <p:nvPr/>
        </p:nvSpPr>
        <p:spPr>
          <a:xfrm>
            <a:off x="4034212" y="4466027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5468D7-E649-35A6-4592-454534E94DCC}"/>
              </a:ext>
            </a:extLst>
          </p:cNvPr>
          <p:cNvSpPr txBox="1"/>
          <p:nvPr/>
        </p:nvSpPr>
        <p:spPr>
          <a:xfrm>
            <a:off x="4018807" y="5101469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331994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1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Perspective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essay starts with a theoretical overview of how the Terrestrial Carbon Cycle works. 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covers key processes and defines key values (GPP, NPP, </a:t>
            </a:r>
            <a:r>
              <a:rPr lang="en-US" sz="1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etc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expands into the sizes of global carbon stocks and fluxes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Maps are used, well cited and described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regional variations are described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key drivers of carbon fluxes are described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 class figures are used here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References back to the previous section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Modelling techniques are contrasted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PEMs vs DGVMs, why do they exist and what are the limitations of each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 studies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role of fire on global carbon budgets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Current challenges in getting PFTs to adapt to observed changes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Recent advances in using NDVI to improve phenological models</a:t>
            </a:r>
          </a:p>
        </p:txBody>
      </p:sp>
    </p:spTree>
    <p:extLst>
      <p:ext uri="{BB962C8B-B14F-4D97-AF65-F5344CB8AC3E}">
        <p14:creationId xmlns:p14="http://schemas.microsoft.com/office/powerpoint/2010/main" val="2583610697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AE05B316-E34E-88E8-B466-A8D2374F1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18" y="1808252"/>
            <a:ext cx="2849682" cy="16342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A28A6F3-DDB6-A18A-25C1-EFC37476C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135" y="2932250"/>
            <a:ext cx="2872481" cy="139345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B1453AA-A5F5-A0A6-889C-B2A13BA4E2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2325" y="3698248"/>
            <a:ext cx="3991308" cy="16897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47C96D4-8BEA-EDCB-C069-800034D6C2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0677" y="1893755"/>
            <a:ext cx="3343053" cy="1139019"/>
          </a:xfrm>
          <a:prstGeom prst="rect">
            <a:avLst/>
          </a:prstGeom>
        </p:spPr>
      </p:pic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1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Perspective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E2A4A8-F989-0D3B-D907-6ADB3936A7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7600" y="2578813"/>
            <a:ext cx="2585520" cy="13789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9EB760-623F-4371-1501-30B8E39B2E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63267" y="4533425"/>
            <a:ext cx="2191354" cy="1283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F8E0FE-E7EE-3D98-B282-EF7A456A44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7964" y="3870610"/>
            <a:ext cx="3368935" cy="18053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997C97-364A-6E72-CC11-6BFBA1547F8E}"/>
              </a:ext>
            </a:extLst>
          </p:cNvPr>
          <p:cNvSpPr/>
          <p:nvPr/>
        </p:nvSpPr>
        <p:spPr>
          <a:xfrm>
            <a:off x="4572000" y="1808252"/>
            <a:ext cx="4407613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0A65A8-D012-86E7-9A03-8CA345022EA4}"/>
              </a:ext>
            </a:extLst>
          </p:cNvPr>
          <p:cNvSpPr txBox="1"/>
          <p:nvPr/>
        </p:nvSpPr>
        <p:spPr>
          <a:xfrm>
            <a:off x="4740158" y="3092780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D573A-734E-1B6E-0358-AE6667AA8F9B}"/>
              </a:ext>
            </a:extLst>
          </p:cNvPr>
          <p:cNvSpPr txBox="1"/>
          <p:nvPr/>
        </p:nvSpPr>
        <p:spPr>
          <a:xfrm>
            <a:off x="5461793" y="3153305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B7CEB6-A669-E6BC-4173-A39ACE6DD3F7}"/>
              </a:ext>
            </a:extLst>
          </p:cNvPr>
          <p:cNvSpPr txBox="1"/>
          <p:nvPr/>
        </p:nvSpPr>
        <p:spPr>
          <a:xfrm>
            <a:off x="5678473" y="5439237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74F7A4-446A-A354-141A-772AD8E01CCD}"/>
              </a:ext>
            </a:extLst>
          </p:cNvPr>
          <p:cNvSpPr/>
          <p:nvPr/>
        </p:nvSpPr>
        <p:spPr>
          <a:xfrm>
            <a:off x="135268" y="1737693"/>
            <a:ext cx="3727815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5CF7DB-68A8-E8A8-67F7-65C19E18E971}"/>
              </a:ext>
            </a:extLst>
          </p:cNvPr>
          <p:cNvSpPr txBox="1"/>
          <p:nvPr/>
        </p:nvSpPr>
        <p:spPr>
          <a:xfrm>
            <a:off x="217964" y="2083810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7589C-1167-AAA3-6CF0-4EDF342E90B8}"/>
              </a:ext>
            </a:extLst>
          </p:cNvPr>
          <p:cNvSpPr txBox="1"/>
          <p:nvPr/>
        </p:nvSpPr>
        <p:spPr>
          <a:xfrm>
            <a:off x="237014" y="2618058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417137-BD7B-D2CD-D76C-7DF7E07A0B89}"/>
              </a:ext>
            </a:extLst>
          </p:cNvPr>
          <p:cNvSpPr txBox="1"/>
          <p:nvPr/>
        </p:nvSpPr>
        <p:spPr>
          <a:xfrm>
            <a:off x="237014" y="3123308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4C4411-CE80-ECEB-C37A-95CC8B685F38}"/>
              </a:ext>
            </a:extLst>
          </p:cNvPr>
          <p:cNvSpPr txBox="1"/>
          <p:nvPr/>
        </p:nvSpPr>
        <p:spPr>
          <a:xfrm>
            <a:off x="237014" y="3654091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D6E5FB-8477-33F2-032F-C0925BCC806F}"/>
              </a:ext>
            </a:extLst>
          </p:cNvPr>
          <p:cNvSpPr txBox="1"/>
          <p:nvPr/>
        </p:nvSpPr>
        <p:spPr>
          <a:xfrm>
            <a:off x="4080933" y="6104467"/>
            <a:ext cx="1409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40+ Citations</a:t>
            </a:r>
          </a:p>
        </p:txBody>
      </p:sp>
    </p:spTree>
    <p:extLst>
      <p:ext uri="{BB962C8B-B14F-4D97-AF65-F5344CB8AC3E}">
        <p14:creationId xmlns:p14="http://schemas.microsoft.com/office/powerpoint/2010/main" val="2051829851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2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 Studies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energy balance defined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Links to the role of green house gases and anthropogenic changes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 class notes used to show the role of orbits and seasons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global role of Terrestrial Vegetation defined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NPP and GPP defined using PEM examples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Complexities and biomes defined using DGVM as an example</a:t>
            </a: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Specific case studies then used to cover key aspects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One region where climate change has caused drier conditions and more wildfires - used to explain fire remote sensing techniques and feedbacks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region of direct deforestation and the resultant effects on the TC cycle - also used to show the difficulty in observing forest carbon stocks using NDVI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case study of crop land management and CH4 emission – how these are monitored and the global significance</a:t>
            </a:r>
          </a:p>
        </p:txBody>
      </p:sp>
    </p:spTree>
    <p:extLst>
      <p:ext uri="{BB962C8B-B14F-4D97-AF65-F5344CB8AC3E}">
        <p14:creationId xmlns:p14="http://schemas.microsoft.com/office/powerpoint/2010/main" val="705569570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8A654B0A-AE15-CFEE-E20C-4D793BBE5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4590" y="1917561"/>
            <a:ext cx="3282684" cy="20426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B878BC-9EB0-2CC5-F71E-FC8C15C11B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455" y="1929314"/>
            <a:ext cx="4116615" cy="121011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06F6FE7-EDB4-21E7-2D0A-89A9A0A79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6018" y="2992194"/>
            <a:ext cx="3054543" cy="1313782"/>
          </a:xfrm>
          <a:prstGeom prst="rect">
            <a:avLst/>
          </a:prstGeom>
        </p:spPr>
      </p:pic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2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 Studies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576865-3218-2AAF-BE26-7C5DA41096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9279" y="2992193"/>
            <a:ext cx="2890334" cy="29190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B63350-242A-C82B-9161-B639990378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4455" y="3960190"/>
            <a:ext cx="3445888" cy="18407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D1C50A7-8A83-A092-BE05-A12764A19844}"/>
              </a:ext>
            </a:extLst>
          </p:cNvPr>
          <p:cNvSpPr/>
          <p:nvPr/>
        </p:nvSpPr>
        <p:spPr>
          <a:xfrm>
            <a:off x="4982966" y="1808252"/>
            <a:ext cx="3996647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414FFB-CD65-12E7-2558-E03AB967B365}"/>
              </a:ext>
            </a:extLst>
          </p:cNvPr>
          <p:cNvSpPr/>
          <p:nvPr/>
        </p:nvSpPr>
        <p:spPr>
          <a:xfrm>
            <a:off x="240616" y="1808251"/>
            <a:ext cx="4407613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F790F4-9F1C-DCD7-EC6A-4A4A90DFD1E1}"/>
              </a:ext>
            </a:extLst>
          </p:cNvPr>
          <p:cNvSpPr txBox="1"/>
          <p:nvPr/>
        </p:nvSpPr>
        <p:spPr>
          <a:xfrm>
            <a:off x="5163722" y="3990997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77914D-FC74-787B-4904-FDD3DE155E86}"/>
              </a:ext>
            </a:extLst>
          </p:cNvPr>
          <p:cNvSpPr txBox="1"/>
          <p:nvPr/>
        </p:nvSpPr>
        <p:spPr>
          <a:xfrm>
            <a:off x="5184504" y="4437371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256E80-FD4B-83DC-5697-C05BE6C258FC}"/>
              </a:ext>
            </a:extLst>
          </p:cNvPr>
          <p:cNvSpPr txBox="1"/>
          <p:nvPr/>
        </p:nvSpPr>
        <p:spPr>
          <a:xfrm>
            <a:off x="5198322" y="4880548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8978B8-1F02-D966-B73D-5A4753451118}"/>
              </a:ext>
            </a:extLst>
          </p:cNvPr>
          <p:cNvSpPr txBox="1"/>
          <p:nvPr/>
        </p:nvSpPr>
        <p:spPr>
          <a:xfrm>
            <a:off x="5198322" y="5382179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DD1219-7091-997F-48ED-118EA43E4E3E}"/>
              </a:ext>
            </a:extLst>
          </p:cNvPr>
          <p:cNvSpPr txBox="1"/>
          <p:nvPr/>
        </p:nvSpPr>
        <p:spPr>
          <a:xfrm>
            <a:off x="3750934" y="4360329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506036-C981-14B6-986F-5C5A7C4EC3D9}"/>
              </a:ext>
            </a:extLst>
          </p:cNvPr>
          <p:cNvSpPr txBox="1"/>
          <p:nvPr/>
        </p:nvSpPr>
        <p:spPr>
          <a:xfrm>
            <a:off x="3750934" y="4834810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26E515-C1CE-4505-069A-4E8479C8C297}"/>
              </a:ext>
            </a:extLst>
          </p:cNvPr>
          <p:cNvSpPr txBox="1"/>
          <p:nvPr/>
        </p:nvSpPr>
        <p:spPr>
          <a:xfrm>
            <a:off x="3764471" y="5309291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B916F1-4A2F-EDBD-F7AA-C287B14E9F10}"/>
              </a:ext>
            </a:extLst>
          </p:cNvPr>
          <p:cNvSpPr txBox="1"/>
          <p:nvPr/>
        </p:nvSpPr>
        <p:spPr>
          <a:xfrm>
            <a:off x="4080933" y="6104467"/>
            <a:ext cx="1409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40+ Citations</a:t>
            </a:r>
          </a:p>
        </p:txBody>
      </p:sp>
    </p:spTree>
    <p:extLst>
      <p:ext uri="{BB962C8B-B14F-4D97-AF65-F5344CB8AC3E}">
        <p14:creationId xmlns:p14="http://schemas.microsoft.com/office/powerpoint/2010/main" val="646168692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10356</TotalTime>
  <Words>998</Words>
  <Application>Microsoft Macintosh PowerPoint</Application>
  <PresentationFormat>On-screen Show (4:3)</PresentationFormat>
  <Paragraphs>140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GEOG0113 Measurement Guidance</vt:lpstr>
      <vt:lpstr>Disturbance (Fire)</vt:lpstr>
      <vt:lpstr>Carbon Stocks</vt:lpstr>
      <vt:lpstr>Carbon Fluxes</vt:lpstr>
      <vt:lpstr>Key aspects of the course “How well do we know global Net Primary Production?”</vt:lpstr>
      <vt:lpstr>Coursework Example 1 Global Perspective</vt:lpstr>
      <vt:lpstr>Coursework Example 1 Global Perspective</vt:lpstr>
      <vt:lpstr>Coursework Example 2 Case Studies</vt:lpstr>
      <vt:lpstr>Coursework Example 2 Case Studies</vt:lpstr>
      <vt:lpstr>Coursework Example 3 Comparing observational scales</vt:lpstr>
      <vt:lpstr>Coursework Example 3 Case Studies</vt:lpstr>
      <vt:lpstr>Coursework Idea Scaling up from a single study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GEOG0113 Measurement Guidance</dc:title>
  <dc:creator>Heorton, Harry</dc:creator>
  <cp:lastModifiedBy>Heorton, Harry</cp:lastModifiedBy>
  <cp:revision>17</cp:revision>
  <dcterms:created xsi:type="dcterms:W3CDTF">2023-02-28T11:07:30Z</dcterms:created>
  <dcterms:modified xsi:type="dcterms:W3CDTF">2024-03-18T16:40:54Z</dcterms:modified>
</cp:coreProperties>
</file>

<file path=docProps/thumbnail.jpeg>
</file>